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</p:sldMasterIdLst>
  <p:notesMasterIdLst>
    <p:notesMasterId r:id="rId6"/>
  </p:notesMasterIdLst>
  <p:sldIdLst>
    <p:sldId id="272" r:id="rId3"/>
    <p:sldId id="273" r:id="rId4"/>
    <p:sldId id="274" r:id="rId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22BC-E0CD-4F3A-BBFA-1D381DF1F366}" type="datetimeFigureOut">
              <a:rPr lang="en-AU" smtClean="0"/>
              <a:t>3/04/2022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FA366-160C-40C9-AD3E-32E4DE770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54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Clathrin</a:t>
            </a:r>
            <a:endParaRPr lang="en-US" dirty="0"/>
          </a:p>
          <a:p>
            <a:r>
              <a:rPr lang="en-US" dirty="0"/>
              <a:t>Endocytosis</a:t>
            </a:r>
          </a:p>
          <a:p>
            <a:r>
              <a:rPr lang="en-US" dirty="0"/>
              <a:t>Phospholipid bilayer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FA366-160C-40C9-AD3E-32E4DE770DF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8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622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8126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209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8617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2002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69028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3" y="1933337"/>
            <a:ext cx="4140493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3" y="3229283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23802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75687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0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53685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1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540043"/>
            <a:ext cx="8407184" cy="708607"/>
          </a:xfrm>
        </p:spPr>
        <p:txBody>
          <a:bodyPr anchor="t"/>
          <a:lstStyle>
            <a:lvl1pPr algn="ctr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392534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4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5"/>
            <a:ext cx="842645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7164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3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1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4081236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5"/>
            <a:ext cx="3845390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9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2" y="5041505"/>
            <a:ext cx="3982895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963091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8" y="1508426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8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3311494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6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944817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7" y="501651"/>
            <a:ext cx="8426450" cy="5854700"/>
          </a:xfrm>
        </p:spPr>
        <p:txBody>
          <a:bodyPr/>
          <a:lstStyle>
            <a:lvl1pPr>
              <a:defRPr sz="1350">
                <a:latin typeface="+mn-lt"/>
              </a:defRPr>
            </a:lvl1pPr>
            <a:lvl2pPr>
              <a:defRPr sz="1350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75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7693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3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839176"/>
            <a:ext cx="3662413" cy="517179"/>
          </a:xfrm>
        </p:spPr>
        <p:txBody>
          <a:bodyPr lIns="0" tIns="0" rIns="0" bIns="0"/>
          <a:lstStyle>
            <a:lvl1pPr>
              <a:defRPr sz="13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99801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5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5" y="5839176"/>
            <a:ext cx="3662413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167118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80618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7" y="1618738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7"/>
            <a:ext cx="8419034" cy="517177"/>
          </a:xfrm>
        </p:spPr>
        <p:txBody>
          <a:bodyPr lIns="0" tIns="0" rIns="0" bIns="0"/>
          <a:lstStyle>
            <a:lvl1pPr>
              <a:defRPr sz="675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62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40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82797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17928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4"/>
            <a:ext cx="4090466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4"/>
            <a:ext cx="4091649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59198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90795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9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27755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192881" marR="0" indent="-192881" algn="l" defTabSz="257175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 marL="192881" marR="0" lvl="0" indent="-192881" algn="l" defTabSz="257175" rtl="0" eaLnBrk="1" fontAlgn="base" latinLnBrk="0" hangingPunct="1">
              <a:lnSpc>
                <a:spcPts val="923"/>
              </a:lnSpc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8" y="512731"/>
            <a:ext cx="2682875" cy="5843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6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7744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4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8" y="2005028"/>
            <a:ext cx="58745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1553442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1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5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5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2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6766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1477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5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2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5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432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8069740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7" y="2603501"/>
            <a:ext cx="8426450" cy="825500"/>
          </a:xfrm>
        </p:spPr>
        <p:txBody>
          <a:bodyPr/>
          <a:lstStyle>
            <a:lvl1pPr algn="ctr">
              <a:defRPr sz="16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0783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6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8" y="0"/>
            <a:ext cx="437254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1655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8" y="1451774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+61 2 XXXX </a:t>
            </a:r>
            <a:r>
              <a:rPr lang="en-AU" sz="1350" b="0" dirty="0" err="1">
                <a:solidFill>
                  <a:schemeClr val="tx1"/>
                </a:solidFill>
              </a:rPr>
              <a:t>XXXX</a:t>
            </a:r>
            <a:endParaRPr lang="en-AU" sz="1350" b="0" dirty="0">
              <a:solidFill>
                <a:schemeClr val="tx1"/>
              </a:solidFill>
            </a:endParaRPr>
          </a:p>
          <a:p>
            <a:r>
              <a:rPr lang="en-AU" sz="135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sydney.edu.au/</a:t>
            </a:r>
            <a:r>
              <a:rPr lang="en-AU" sz="1350" b="0" dirty="0" err="1">
                <a:solidFill>
                  <a:schemeClr val="tx1"/>
                </a:solidFill>
              </a:rPr>
              <a:t>url</a:t>
            </a:r>
            <a:endParaRPr lang="en-AU" sz="135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8" y="4993517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1793049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80094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0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3148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8" y="513896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8" y="1327797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9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67557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9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14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5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51284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2461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72792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9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2553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5804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7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05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03230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5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284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4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05906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49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2494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4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141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0852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2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576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8003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2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3947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3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95625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9103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6267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3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97860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9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630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135193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1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5513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501655"/>
            <a:ext cx="8426450" cy="647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358905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254"/>
              </a:spcAft>
              <a:buFont typeface="Lucida Grande"/>
              <a:buChar char="–"/>
              <a:defRPr sz="135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5896"/>
              </p:ext>
            </p:extLst>
          </p:nvPr>
        </p:nvGraphicFramePr>
        <p:xfrm>
          <a:off x="358774" y="3326483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4643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1358905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313433" indent="-120551">
              <a:lnSpc>
                <a:spcPct val="90000"/>
              </a:lnSpc>
              <a:buFont typeface="Lucida Grande"/>
              <a:buChar char="–"/>
              <a:defRPr sz="1350"/>
            </a:lvl2pPr>
            <a:lvl3pPr>
              <a:lnSpc>
                <a:spcPct val="90000"/>
              </a:lnSpc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024375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021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8805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13491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1928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27658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5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05048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81929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5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7" y="1173222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350">
                <a:solidFill>
                  <a:schemeClr val="tx1"/>
                </a:solidFill>
              </a:defRPr>
            </a:lvl1pPr>
            <a:lvl2pPr marL="192881" indent="0">
              <a:buNone/>
              <a:defRPr/>
            </a:lvl2pPr>
            <a:lvl3pPr marL="385763" indent="0">
              <a:buNone/>
              <a:defRPr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7" y="1820404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99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22764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4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48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4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2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0979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8" y="1387449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46" r:id="rId50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35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 userDrawn="1">
          <p15:clr>
            <a:srgbClr val="F26B43"/>
          </p15:clr>
        </p15:guide>
        <p15:guide id="2" pos="128" userDrawn="1">
          <p15:clr>
            <a:srgbClr val="F26B43"/>
          </p15:clr>
        </p15:guide>
        <p15:guide id="3" pos="3113" userDrawn="1">
          <p15:clr>
            <a:srgbClr val="F26B43"/>
          </p15:clr>
        </p15:guide>
        <p15:guide id="4" orient="horz" pos="4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80" dirty="0"/>
              <a:t>Page </a:t>
            </a:r>
            <a:fld id="{3B11C02F-2186-5E4E-90C0-5210A150EF90}" type="slidenum">
              <a:rPr lang="en-US" sz="38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38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8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178082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</p:sldLayoutIdLst>
  <p:txStyles>
    <p:titleStyle>
      <a:lvl1pPr algn="l" defTabSz="192881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5pPr>
      <a:lvl6pPr marL="192881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6pPr>
      <a:lvl7pPr marL="385763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7pPr>
      <a:lvl8pPr marL="578644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8pPr>
      <a:lvl9pPr marL="771525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35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F0D2-EE21-2346-8383-94DE6C56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48E27-79DD-B44E-9484-44A0FBB5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Cell movement</a:t>
            </a:r>
          </a:p>
        </p:txBody>
      </p:sp>
    </p:spTree>
    <p:extLst>
      <p:ext uri="{BB962C8B-B14F-4D97-AF65-F5344CB8AC3E}">
        <p14:creationId xmlns:p14="http://schemas.microsoft.com/office/powerpoint/2010/main" val="87959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D89C-4898-7246-A861-F22D7FE0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3 - Endocytosis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CA4B-D8E3-6C4C-955C-A250FDA1BB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To the left is a figure of a (x1) coated vesicle. This is an example of receptor-mediated (x2). In this process, the vesicle itself is made up of a (x3) with (x1) embedded throughout.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x1:</a:t>
            </a:r>
          </a:p>
          <a:p>
            <a:endParaRPr lang="en-US" dirty="0"/>
          </a:p>
          <a:p>
            <a:r>
              <a:rPr lang="en-US" dirty="0"/>
              <a:t>x2:</a:t>
            </a:r>
          </a:p>
          <a:p>
            <a:endParaRPr lang="en-US" dirty="0"/>
          </a:p>
          <a:p>
            <a:r>
              <a:rPr lang="en-US" dirty="0"/>
              <a:t>x3: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F33C1-16D0-1D46-B96D-D9ADEFA3E12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358775" y="2928970"/>
            <a:ext cx="4038600" cy="13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8D67-05D3-43BE-A7CA-AAE758FC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Quickfire terminology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8E9C-9825-4DE4-8DB7-5E679AB3E46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Process of a cell ‘engulfing’ another cell </a:t>
            </a:r>
          </a:p>
          <a:p>
            <a:pPr marL="342900" indent="-342900">
              <a:buAutoNum type="arabicPeriod"/>
            </a:pPr>
            <a:r>
              <a:rPr lang="en-US" dirty="0"/>
              <a:t>Process of a cell encapsulating something from outside the cell</a:t>
            </a:r>
          </a:p>
          <a:p>
            <a:pPr marL="342900" indent="-342900">
              <a:buAutoNum type="arabicPeriod"/>
            </a:pPr>
            <a:r>
              <a:rPr lang="en-US" dirty="0"/>
              <a:t>Process of a cell releasing contents from within (E.g. the process of degranulation)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0AE09-53F1-4A72-AD5C-BD79C964E83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Granulocytes can release chemicals e.g. histamine in response to certain events (E.g. inflammation). Histamine is initially stored in vesicles and are released when the granulocytes are activated.</a:t>
            </a:r>
            <a:endParaRPr lang="en-AU" dirty="0"/>
          </a:p>
          <a:p>
            <a:r>
              <a:rPr lang="en-AU" dirty="0"/>
              <a:t>	What is the name of the process the cell undergoes to degranulate?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EE40A-D53E-4C7F-9F6F-2AA54729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86" y="4181475"/>
            <a:ext cx="2984021" cy="23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83192"/>
      </p:ext>
    </p:extLst>
  </p:cSld>
  <p:clrMapOvr>
    <a:masterClrMapping/>
  </p:clrMapOvr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5337AC3B-4893-4C8F-8EC9-CDB05FBCDF0D}" vid="{6B406CF7-A650-4B0A-A812-C4314973B3F0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42</TotalTime>
  <Words>153</Words>
  <Application>Microsoft Office PowerPoint</Application>
  <PresentationFormat>On-screen Show (4:3)</PresentationFormat>
  <Paragraphs>21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Lucida Grande</vt:lpstr>
      <vt:lpstr>Tw Cen MT</vt:lpstr>
      <vt:lpstr>USYD theme</vt:lpstr>
      <vt:lpstr>Master 2</vt:lpstr>
      <vt:lpstr>Topic 3</vt:lpstr>
      <vt:lpstr>Lecture 3 - Endocytosis</vt:lpstr>
      <vt:lpstr>Quickfire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 Liu</dc:creator>
  <cp:lastModifiedBy>Weber Liu</cp:lastModifiedBy>
  <cp:revision>8</cp:revision>
  <dcterms:created xsi:type="dcterms:W3CDTF">2022-03-10T13:27:06Z</dcterms:created>
  <dcterms:modified xsi:type="dcterms:W3CDTF">2022-04-03T12:07:33Z</dcterms:modified>
</cp:coreProperties>
</file>